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  <p:sldMasterId id="2147483674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Slab" pitchFamily="2" charset="0"/>
      <p:regular r:id="rId49"/>
      <p:bold r:id="rId50"/>
    </p:embeddedFont>
    <p:embeddedFont>
      <p:font typeface="Roboto Slab Light" pitchFamily="2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w Roach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342AB1-7EA5-438A-A083-CCE641F3264D}">
  <a:tblStyle styleId="{28342AB1-7EA5-438A-A083-CCE641F326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46" d="100"/>
          <a:sy n="146" d="100"/>
        </p:scale>
        <p:origin x="62" y="2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9T19:59:59.802" idx="1">
    <p:pos x="6000" y="0"/>
    <p:text>Are we switching from EAGLE to KiCAD? We would have to change a lot of things, unfortunately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9T20:02:45.610" idx="2">
    <p:pos x="6000" y="0"/>
    <p:text>Update each teams' page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9T20:02:31.861" idx="3">
    <p:pos x="6000" y="0"/>
    <p:text>Update each teams' page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9T20:02:57.849" idx="4">
    <p:pos x="6000" y="0"/>
    <p:text>Update each teams' page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9T20:03:07.709" idx="5">
    <p:pos x="6000" y="0"/>
    <p:text>Update each teams' page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9T20:18:06.428" idx="6">
    <p:pos x="6000" y="0"/>
    <p:text>Although this is old, I think it should be fine to convey the point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9T20:33:53.246" idx="7">
    <p:pos x="6000" y="0"/>
    <p:text>Maybe add another slide for how to use a multimeter?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9T20:38:41.939" idx="8">
    <p:pos x="6000" y="0"/>
    <p:text>Perhaps add slides about where to use each of these components? Where to use each of these components is more important than definitions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ac5a38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ac5a38e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57ac5a38e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471412e8e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471412e8e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471412e8e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471412e8e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471412e8e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471412e8e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471412e8e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471412e8e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471412e8e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471412e8e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471412e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471412e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471412e8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471412e8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471412e8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471412e8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471412e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471412e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85ea879d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85ea879d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7e5b368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7e5b368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5ea879d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5ea879d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471412e8e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471412e8e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471412e8e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471412e8e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471412e8e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471412e8e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8e4eae5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8e4eae5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8e4eae5b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8e4eae5b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8e4eae5b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8e4eae5b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Vcc / Vee is older terminology. CC stands for “common collector”, EE stands for “emitter”.</a:t>
            </a:r>
            <a:br>
              <a:rPr lang="en"/>
            </a:br>
            <a:r>
              <a:rPr lang="en"/>
              <a:t>Vdd / Vss is newer terminology. DD stands for “drain”, SS stands for “source”.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is an emitter / source for negative charges (electrons).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is a collector / drain for the negative charges (electrons).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Remembering these is important for reading datasheets.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4b606e4c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4b606e4c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Mainly be measuring DC voltage - this comes from batteries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Continuity is measuring the resistance between two points - for example if you want to check if you’re shorting power and 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4b606e4c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4b606e4c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Ohm’s law relates current to voltage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is the rate of flow of electrically charged particles (measured in amps)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is the difference in electric potential between two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Resistance is opposition to flow of current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b1f538c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b1f538c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471412e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471412e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8e4eae5b7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8e4eae5b7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4b606e4ca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4b606e4ca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9971f69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9971f69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f4853413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f4853413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b1f538c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b1f538c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f4853413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f4853413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 add resistance into a circuit - reducing current flow. Can also divide voltage.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 - stores electric energy, can charge and discharge, larger the capacitance the more it can 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b1f538cc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b1f538cc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f485341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f4853413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 add resistance into a circuit - reducing current flow. Can also divide voltage.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 - stores electric energy, can charge and discharge, larger the capacitance the more it can 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be1389b9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be1389b9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 add resistance into a circuit - reducing current flow. Can also divide voltage.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 - stores electric energy, can charge and discharge, larger the capacitance the more it can 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4b606e4ca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4b606e4ca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f2cd56cc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f2cd56cc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0e2b8be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0e2b8be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https://create.kahoot.it/share/rj-electrical-training-week-0/973cf5ca-ec68-4c17-8e44-5514988696d2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471412e8e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471412e8e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71412e8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71412e8e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471412e8e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471412e8e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471412e8e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471412e8e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471412e8e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471412e8e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85800"/>
            <a:ext cx="1828800" cy="30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0" y="3493008"/>
            <a:ext cx="9144000" cy="16458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365760" y="457200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www.robojackets.org</a:t>
            </a:r>
            <a:endParaRPr sz="1800" i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5000" y="0"/>
            <a:ext cx="27432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86200"/>
            <a:ext cx="5257799" cy="58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 i="0" u="none" strike="noStrike" cap="none"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X2">
  <p:cSld name="OBJEC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 i="0" u="none" strike="noStrike" cap="none"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9144000" cy="548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462200" y="1371594"/>
            <a:ext cx="4005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USTOM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3538800" cy="51480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457200" y="320040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00584"/>
            <a:ext cx="2628898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sz="45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Roboto"/>
              <a:buNone/>
              <a:defRPr sz="15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Roboto"/>
              <a:buNone/>
              <a:defRPr sz="135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/>
          <p:nvPr/>
        </p:nvSpPr>
        <p:spPr>
          <a:xfrm>
            <a:off x="0" y="4130376"/>
            <a:ext cx="9144000" cy="10131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525" y="4419854"/>
            <a:ext cx="4292375" cy="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576724"/>
            <a:ext cx="1667949" cy="28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305675" y="733169"/>
            <a:ext cx="5970000" cy="13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1"/>
          </p:nvPr>
        </p:nvSpPr>
        <p:spPr>
          <a:xfrm>
            <a:off x="301025" y="2155263"/>
            <a:ext cx="807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/>
          <p:nvPr/>
        </p:nvSpPr>
        <p:spPr>
          <a:xfrm>
            <a:off x="0" y="3449500"/>
            <a:ext cx="9144000" cy="16941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025" y="3888375"/>
            <a:ext cx="4746900" cy="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/>
        </p:nvSpPr>
        <p:spPr>
          <a:xfrm>
            <a:off x="224825" y="4527850"/>
            <a:ext cx="37149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www.robojackets.org</a:t>
            </a:r>
            <a:endParaRPr sz="17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143" y="130374"/>
            <a:ext cx="2728958" cy="46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sz="2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0" y="0"/>
            <a:ext cx="9144000" cy="8259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525" y="243851"/>
            <a:ext cx="3025476" cy="3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628650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sz="2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2"/>
          </p:nvPr>
        </p:nvSpPr>
        <p:spPr>
          <a:xfrm>
            <a:off x="4605139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USTOM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0" y="-6700"/>
            <a:ext cx="2797500" cy="5143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subTitle" idx="1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>
            <a:endParaRPr/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4100" y="285725"/>
            <a:ext cx="2349276" cy="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8650" y="142134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sz="2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comments" Target="../comments/commen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comments" Target="../comments/commen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comments" Target="../comments/comment5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6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comments" Target="../comments/commen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comments" Target="../comments/commen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52578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ubTitle" idx="1"/>
          </p:nvPr>
        </p:nvSpPr>
        <p:spPr>
          <a:xfrm>
            <a:off x="453300" y="2057400"/>
            <a:ext cx="5257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Electrical/Firmware Training Week 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Electrical/Firmware Training</a:t>
            </a:r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Two sessions a week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Monday and Wednesday 6:30pm - 8:00pm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Only need to come to one a week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</a:t>
            </a:r>
            <a:endParaRPr/>
          </a:p>
        </p:txBody>
      </p:sp>
      <p:graphicFrame>
        <p:nvGraphicFramePr>
          <p:cNvPr id="195" name="Google Shape;195;p38"/>
          <p:cNvGraphicFramePr/>
          <p:nvPr>
            <p:extLst>
              <p:ext uri="{D42A27DB-BD31-4B8C-83A1-F6EECF244321}">
                <p14:modId xmlns:p14="http://schemas.microsoft.com/office/powerpoint/2010/main" val="4271447424"/>
              </p:ext>
            </p:extLst>
          </p:nvPr>
        </p:nvGraphicFramePr>
        <p:xfrm>
          <a:off x="952500" y="1371600"/>
          <a:ext cx="7239000" cy="3200190"/>
        </p:xfrm>
        <a:graphic>
          <a:graphicData uri="http://schemas.openxmlformats.org/drawingml/2006/table">
            <a:tbl>
              <a:tblPr>
                <a:noFill/>
                <a:tableStyleId>{28342AB1-7EA5-438A-A083-CCE641F3264D}</a:tableStyleId>
              </a:tblPr>
              <a:tblGrid>
                <a:gridCol w="76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Electrical Training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Firmware Training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Introductions, Electrical Basics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 to Prototyping and Arduino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KiCad Parts and Libraries 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More C and Interrupts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KiCad Schematics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PWM and Bitwise Operations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KiCad Board Layout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Communication Protocols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Debugging and Soldering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GitHub - Slides and Labs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github.com/robojackets/electrical-training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Slack – RoboJackets Team Communication</a:t>
            </a:r>
            <a:endParaRPr dirty="0"/>
          </a:p>
        </p:txBody>
      </p:sp>
      <p:sp>
        <p:nvSpPr>
          <p:cNvPr id="201" name="Google Shape;201;p3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Platforms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dirty="0"/>
              <a:t>Join:</a:t>
            </a:r>
            <a:endParaRPr sz="18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dirty="0"/>
              <a:t>#&lt;team&gt; (i.e. #robocup)</a:t>
            </a:r>
            <a:endParaRPr sz="18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dirty="0"/>
              <a:t>#&lt;team&gt;-electrical (i.e. #robocup-electrical)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dirty="0"/>
              <a:t>#electrical-firmware-training-helpdesk (announcements and Q&amp;A for electrica/firmware training)</a:t>
            </a:r>
            <a:endParaRPr sz="18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dirty="0"/>
              <a:t>#electrical-core (electrical/firmware collaboration)</a:t>
            </a:r>
            <a:endParaRPr sz="18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dirty="0"/>
              <a:t>#electrical-ama (electrical/firmware questions)</a:t>
            </a:r>
            <a:endParaRPr sz="18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dirty="0"/>
              <a:t>#pixie-wranglers (memes/off-topic)</a:t>
            </a:r>
            <a:endParaRPr sz="18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dirty="0"/>
              <a:t>Set profile picture / “What I do” (&lt;team&gt; Electrical)</a:t>
            </a:r>
            <a:endParaRPr sz="18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dirty="0"/>
              <a:t>Other channels: #rj-girl-gang #research #lets-meet-up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Slack Channels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Introductions</a:t>
            </a:r>
            <a:endParaRPr/>
          </a:p>
        </p:txBody>
      </p:sp>
      <p:sp>
        <p:nvSpPr>
          <p:cNvPr id="213" name="Google Shape;213;p41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build robots!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RoboNav</a:t>
            </a:r>
            <a:endParaRPr/>
          </a:p>
        </p:txBody>
      </p:sp>
      <p:pic>
        <p:nvPicPr>
          <p:cNvPr id="219" name="Google Shape;219;p42"/>
          <p:cNvPicPr preferRelativeResize="0"/>
          <p:nvPr/>
        </p:nvPicPr>
        <p:blipFill rotWithShape="1">
          <a:blip r:embed="rId3">
            <a:alphaModFix/>
          </a:blip>
          <a:srcRect l="10257" r="8395"/>
          <a:stretch/>
        </p:blipFill>
        <p:spPr>
          <a:xfrm>
            <a:off x="5633899" y="89063"/>
            <a:ext cx="3510100" cy="23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2"/>
          <p:cNvPicPr preferRelativeResize="0"/>
          <p:nvPr/>
        </p:nvPicPr>
        <p:blipFill rotWithShape="1">
          <a:blip r:embed="rId4">
            <a:alphaModFix/>
          </a:blip>
          <a:srcRect l="29638" t="7952" r="28427" b="5037"/>
          <a:stretch/>
        </p:blipFill>
        <p:spPr>
          <a:xfrm>
            <a:off x="3652800" y="990225"/>
            <a:ext cx="2032652" cy="31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827" y="2582425"/>
            <a:ext cx="3130770" cy="208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2"/>
          <p:cNvSpPr txBox="1">
            <a:spLocks noGrp="1"/>
          </p:cNvSpPr>
          <p:nvPr>
            <p:ph type="subTitle" idx="1"/>
          </p:nvPr>
        </p:nvSpPr>
        <p:spPr>
          <a:xfrm>
            <a:off x="457200" y="1922550"/>
            <a:ext cx="28602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Weatherproof Electronics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Multi-threaded Firmware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457200" y="1922550"/>
            <a:ext cx="2439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Power Electronics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FPGA-based Motor Control </a:t>
            </a:r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RoboCup</a:t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3">
            <a:alphaModFix/>
          </a:blip>
          <a:srcRect l="10338" t="26349" r="15652" b="12499"/>
          <a:stretch/>
        </p:blipFill>
        <p:spPr>
          <a:xfrm rot="5400000">
            <a:off x="3670711" y="968786"/>
            <a:ext cx="2807499" cy="309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975" y="1253788"/>
            <a:ext cx="2523020" cy="252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>
            <a:spLocks noGrp="1"/>
          </p:cNvSpPr>
          <p:nvPr>
            <p:ph type="subTitle" idx="1"/>
          </p:nvPr>
        </p:nvSpPr>
        <p:spPr>
          <a:xfrm>
            <a:off x="457200" y="1922550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Distributed Network Systems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High Speed and Power</a:t>
            </a:r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title"/>
          </p:nvPr>
        </p:nvSpPr>
        <p:spPr>
          <a:xfrm>
            <a:off x="305550" y="685800"/>
            <a:ext cx="28518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RoboRacing</a:t>
            </a:r>
            <a:endParaRPr/>
          </a:p>
        </p:txBody>
      </p:sp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025" y="2339800"/>
            <a:ext cx="2553476" cy="191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6700"/>
            <a:ext cx="3314599" cy="19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5">
            <a:alphaModFix/>
          </a:blip>
          <a:srcRect l="19841" r="23997" b="7808"/>
          <a:stretch/>
        </p:blipFill>
        <p:spPr>
          <a:xfrm>
            <a:off x="6364425" y="2127750"/>
            <a:ext cx="2553473" cy="27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>
            <a:spLocks noGrp="1"/>
          </p:cNvSpPr>
          <p:nvPr>
            <p:ph type="subTitle" idx="1"/>
          </p:nvPr>
        </p:nvSpPr>
        <p:spPr>
          <a:xfrm>
            <a:off x="464100" y="2151075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Real-Time Strategy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Small Packaging</a:t>
            </a:r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title"/>
          </p:nvPr>
        </p:nvSpPr>
        <p:spPr>
          <a:xfrm>
            <a:off x="50925" y="685800"/>
            <a:ext cx="37395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RoboWrestling</a:t>
            </a:r>
            <a:endParaRPr/>
          </a:p>
        </p:txBody>
      </p:sp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088" y="2664486"/>
            <a:ext cx="2315085" cy="22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344724"/>
            <a:ext cx="3146629" cy="22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 rotWithShape="1">
          <a:blip r:embed="rId5">
            <a:alphaModFix/>
          </a:blip>
          <a:srcRect l="9051" r="18537" b="8908"/>
          <a:stretch/>
        </p:blipFill>
        <p:spPr>
          <a:xfrm>
            <a:off x="6082450" y="2664475"/>
            <a:ext cx="2751998" cy="230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6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Introductions</a:t>
            </a:r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Robot?</a:t>
            </a:r>
            <a:endParaRPr/>
          </a:p>
        </p:txBody>
      </p:sp>
      <p:grpSp>
        <p:nvGrpSpPr>
          <p:cNvPr id="260" name="Google Shape;260;p47"/>
          <p:cNvGrpSpPr/>
          <p:nvPr/>
        </p:nvGrpSpPr>
        <p:grpSpPr>
          <a:xfrm>
            <a:off x="1233538" y="2194925"/>
            <a:ext cx="6448325" cy="1801425"/>
            <a:chOff x="883725" y="2326125"/>
            <a:chExt cx="6448325" cy="1801425"/>
          </a:xfrm>
        </p:grpSpPr>
        <p:sp>
          <p:nvSpPr>
            <p:cNvPr id="261" name="Google Shape;261;p47"/>
            <p:cNvSpPr/>
            <p:nvPr/>
          </p:nvSpPr>
          <p:spPr>
            <a:xfrm>
              <a:off x="2106475" y="2571750"/>
              <a:ext cx="1369500" cy="1310100"/>
            </a:xfrm>
            <a:prstGeom prst="roundRect">
              <a:avLst>
                <a:gd name="adj" fmla="val 16667"/>
              </a:avLst>
            </a:prstGeom>
            <a:solidFill>
              <a:srgbClr val="5B9BD5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Robot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5502350" y="2571750"/>
              <a:ext cx="1829700" cy="1310100"/>
            </a:xfrm>
            <a:prstGeom prst="roundRect">
              <a:avLst>
                <a:gd name="adj" fmla="val 16667"/>
              </a:avLst>
            </a:prstGeom>
            <a:solidFill>
              <a:srgbClr val="70AD47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Environment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2754400" y="2326125"/>
              <a:ext cx="3747000" cy="2457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47"/>
            <p:cNvSpPr/>
            <p:nvPr/>
          </p:nvSpPr>
          <p:spPr>
            <a:xfrm rot="10800000">
              <a:off x="2698500" y="3881850"/>
              <a:ext cx="3747000" cy="2457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7"/>
            <p:cNvSpPr txBox="1"/>
            <p:nvPr/>
          </p:nvSpPr>
          <p:spPr>
            <a:xfrm>
              <a:off x="4053250" y="3559350"/>
              <a:ext cx="11493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Sensors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47"/>
            <p:cNvSpPr/>
            <p:nvPr/>
          </p:nvSpPr>
          <p:spPr>
            <a:xfrm rot="-5400000">
              <a:off x="1473925" y="2833950"/>
              <a:ext cx="479700" cy="785700"/>
            </a:xfrm>
            <a:prstGeom prst="uturnArrow">
              <a:avLst>
                <a:gd name="adj1" fmla="val 11183"/>
                <a:gd name="adj2" fmla="val 17487"/>
                <a:gd name="adj3" fmla="val 25000"/>
                <a:gd name="adj4" fmla="val 43750"/>
                <a:gd name="adj5" fmla="val 92984"/>
              </a:avLst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7"/>
            <p:cNvSpPr txBox="1"/>
            <p:nvPr/>
          </p:nvSpPr>
          <p:spPr>
            <a:xfrm>
              <a:off x="883725" y="2662750"/>
              <a:ext cx="12228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Decision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47"/>
            <p:cNvSpPr txBox="1"/>
            <p:nvPr/>
          </p:nvSpPr>
          <p:spPr>
            <a:xfrm>
              <a:off x="3965350" y="2342625"/>
              <a:ext cx="13251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Actuators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48"/>
          <p:cNvGrpSpPr/>
          <p:nvPr/>
        </p:nvGrpSpPr>
        <p:grpSpPr>
          <a:xfrm>
            <a:off x="3421225" y="890500"/>
            <a:ext cx="5651400" cy="4082026"/>
            <a:chOff x="2056550" y="797875"/>
            <a:chExt cx="5651400" cy="4082026"/>
          </a:xfrm>
        </p:grpSpPr>
        <p:pic>
          <p:nvPicPr>
            <p:cNvPr id="274" name="Google Shape;274;p48"/>
            <p:cNvPicPr preferRelativeResize="0"/>
            <p:nvPr/>
          </p:nvPicPr>
          <p:blipFill rotWithShape="1">
            <a:blip r:embed="rId3">
              <a:alphaModFix/>
            </a:blip>
            <a:srcRect l="14314" r="20381"/>
            <a:stretch/>
          </p:blipFill>
          <p:spPr>
            <a:xfrm>
              <a:off x="2056550" y="797875"/>
              <a:ext cx="5030901" cy="4082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8"/>
            <p:cNvSpPr txBox="1"/>
            <p:nvPr/>
          </p:nvSpPr>
          <p:spPr>
            <a:xfrm>
              <a:off x="5433687" y="1741000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1">
                  <a:latin typeface="Roboto"/>
                  <a:ea typeface="Roboto"/>
                  <a:cs typeface="Roboto"/>
                  <a:sym typeface="Roboto"/>
                </a:rPr>
                <a:t>Mast</a:t>
              </a:r>
              <a:endParaRPr sz="2000" b="1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48"/>
            <p:cNvSpPr txBox="1"/>
            <p:nvPr/>
          </p:nvSpPr>
          <p:spPr>
            <a:xfrm>
              <a:off x="5553650" y="3018675"/>
              <a:ext cx="21543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1">
                  <a:latin typeface="Roboto"/>
                  <a:ea typeface="Roboto"/>
                  <a:cs typeface="Roboto"/>
                  <a:sym typeface="Roboto"/>
                </a:rPr>
                <a:t>Electronics Tray</a:t>
              </a:r>
              <a:endParaRPr sz="2000" b="1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48"/>
            <p:cNvSpPr txBox="1"/>
            <p:nvPr/>
          </p:nvSpPr>
          <p:spPr>
            <a:xfrm>
              <a:off x="5618249" y="3865687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1">
                  <a:latin typeface="Roboto"/>
                  <a:ea typeface="Roboto"/>
                  <a:cs typeface="Roboto"/>
                  <a:sym typeface="Roboto"/>
                </a:rPr>
                <a:t>Chassis</a:t>
              </a:r>
              <a:endParaRPr sz="2000" b="1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48"/>
            <p:cNvSpPr txBox="1"/>
            <p:nvPr/>
          </p:nvSpPr>
          <p:spPr>
            <a:xfrm>
              <a:off x="2509810" y="1120147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i="1">
                  <a:latin typeface="Roboto"/>
                  <a:ea typeface="Roboto"/>
                  <a:cs typeface="Roboto"/>
                  <a:sym typeface="Roboto"/>
                </a:rPr>
                <a:t>Cameras, GPS</a:t>
              </a:r>
              <a:endParaRPr sz="1800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48"/>
            <p:cNvSpPr txBox="1"/>
            <p:nvPr/>
          </p:nvSpPr>
          <p:spPr>
            <a:xfrm>
              <a:off x="2618021" y="2034516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i="1">
                  <a:latin typeface="Roboto"/>
                  <a:ea typeface="Roboto"/>
                  <a:cs typeface="Roboto"/>
                  <a:sym typeface="Roboto"/>
                </a:rPr>
                <a:t>Monitor</a:t>
              </a:r>
              <a:endParaRPr sz="1800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48"/>
            <p:cNvSpPr txBox="1"/>
            <p:nvPr/>
          </p:nvSpPr>
          <p:spPr>
            <a:xfrm>
              <a:off x="2177498" y="2867538"/>
              <a:ext cx="1482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i="1">
                  <a:latin typeface="Roboto"/>
                  <a:ea typeface="Roboto"/>
                  <a:cs typeface="Roboto"/>
                  <a:sym typeface="Roboto"/>
                </a:rPr>
                <a:t>Computer &amp; Control Electronics</a:t>
              </a:r>
              <a:endParaRPr sz="1800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48"/>
            <p:cNvSpPr txBox="1"/>
            <p:nvPr/>
          </p:nvSpPr>
          <p:spPr>
            <a:xfrm>
              <a:off x="2177498" y="3700563"/>
              <a:ext cx="1325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i="1">
                  <a:latin typeface="Roboto"/>
                  <a:ea typeface="Roboto"/>
                  <a:cs typeface="Roboto"/>
                  <a:sym typeface="Roboto"/>
                </a:rPr>
                <a:t>Batteries, LiDAR, &amp; Drivetrain</a:t>
              </a:r>
              <a:endParaRPr sz="1800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48"/>
            <p:cNvSpPr/>
            <p:nvPr/>
          </p:nvSpPr>
          <p:spPr>
            <a:xfrm>
              <a:off x="5088681" y="1120147"/>
              <a:ext cx="345000" cy="17187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48"/>
            <p:cNvSpPr/>
            <p:nvPr/>
          </p:nvSpPr>
          <p:spPr>
            <a:xfrm>
              <a:off x="5208638" y="2999617"/>
              <a:ext cx="345000" cy="5151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48"/>
            <p:cNvSpPr/>
            <p:nvPr/>
          </p:nvSpPr>
          <p:spPr>
            <a:xfrm>
              <a:off x="5280283" y="3710886"/>
              <a:ext cx="345000" cy="7866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5" name="Google Shape;285;p48"/>
          <p:cNvPicPr preferRelativeResize="0"/>
          <p:nvPr/>
        </p:nvPicPr>
        <p:blipFill rotWithShape="1">
          <a:blip r:embed="rId4">
            <a:alphaModFix/>
          </a:blip>
          <a:srcRect l="24284" t="2597" r="23791" b="2597"/>
          <a:stretch/>
        </p:blipFill>
        <p:spPr>
          <a:xfrm>
            <a:off x="755149" y="1214638"/>
            <a:ext cx="2507652" cy="343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/>
          <p:nvPr/>
        </p:nvSpPr>
        <p:spPr>
          <a:xfrm>
            <a:off x="286300" y="847650"/>
            <a:ext cx="1670100" cy="1724100"/>
          </a:xfrm>
          <a:prstGeom prst="roundRect">
            <a:avLst>
              <a:gd name="adj" fmla="val 16667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Sensors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1" name="Google Shape;291;p49"/>
          <p:cNvCxnSpPr>
            <a:stCxn id="290" idx="3"/>
            <a:endCxn id="292" idx="1"/>
          </p:cNvCxnSpPr>
          <p:nvPr/>
        </p:nvCxnSpPr>
        <p:spPr>
          <a:xfrm>
            <a:off x="1956400" y="1709700"/>
            <a:ext cx="1780500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49"/>
          <p:cNvCxnSpPr>
            <a:stCxn id="292" idx="3"/>
            <a:endCxn id="294" idx="1"/>
          </p:cNvCxnSpPr>
          <p:nvPr/>
        </p:nvCxnSpPr>
        <p:spPr>
          <a:xfrm>
            <a:off x="5407050" y="1709700"/>
            <a:ext cx="1780500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2" name="Google Shape;292;p49"/>
          <p:cNvSpPr/>
          <p:nvPr/>
        </p:nvSpPr>
        <p:spPr>
          <a:xfrm>
            <a:off x="3736950" y="847650"/>
            <a:ext cx="1670100" cy="1724100"/>
          </a:xfrm>
          <a:prstGeom prst="roundRect">
            <a:avLst>
              <a:gd name="adj" fmla="val 16667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Decision Making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9"/>
          <p:cNvSpPr/>
          <p:nvPr/>
        </p:nvSpPr>
        <p:spPr>
          <a:xfrm>
            <a:off x="7187600" y="847650"/>
            <a:ext cx="1670100" cy="1724100"/>
          </a:xfrm>
          <a:prstGeom prst="roundRect">
            <a:avLst>
              <a:gd name="adj" fmla="val 16667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Actuators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1956400" y="1382100"/>
            <a:ext cx="17805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Information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5407050" y="1382100"/>
            <a:ext cx="17805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Commands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286300" y="2571750"/>
            <a:ext cx="22269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LiDAR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Inertial Measurement Unit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Cameras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Wheel Encoders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3743400" y="2571750"/>
            <a:ext cx="24219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Custom-built Computer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Mbed Microcontroller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7221650" y="2571750"/>
            <a:ext cx="16701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2x Brushed DC Motors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 Basics</a:t>
            </a:r>
            <a:endParaRPr/>
          </a:p>
        </p:txBody>
      </p:sp>
      <p:sp>
        <p:nvSpPr>
          <p:cNvPr id="305" name="Google Shape;305;p50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Electrons go brrrr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electricity?</a:t>
            </a:r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87666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Movement of charged particles (electrons)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Voltage: Amount of potential energy in electrons (J/C)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" sz="2600"/>
              <a:t>Current: Rate at which electrons flow (C/s)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 sz="2600"/>
              <a:t>Current flows from high potential to low potential, releasing energy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2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Analogy</a:t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5" y="1852950"/>
            <a:ext cx="8992190" cy="32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86073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baseline="-25000"/>
              <a:t>CC</a:t>
            </a:r>
            <a:r>
              <a:rPr lang="en"/>
              <a:t>/V</a:t>
            </a:r>
            <a:r>
              <a:rPr lang="en" baseline="-25000"/>
              <a:t>DD </a:t>
            </a:r>
            <a:r>
              <a:rPr lang="en"/>
              <a:t> is often used to represent a power voltage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 is used to represent ground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Reference voltage for 0 Volts</a:t>
            </a:r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baseline="-25000"/>
              <a:t>CC</a:t>
            </a:r>
            <a:r>
              <a:rPr lang="en"/>
              <a:t>/V</a:t>
            </a:r>
            <a:r>
              <a:rPr lang="en" baseline="-25000"/>
              <a:t>DD</a:t>
            </a:r>
            <a:r>
              <a:rPr lang="en"/>
              <a:t> and GND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>
            <a:spLocks noGrp="1"/>
          </p:cNvSpPr>
          <p:nvPr>
            <p:ph type="subTitle" idx="1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Multimeter Basics</a:t>
            </a:r>
            <a:endParaRPr/>
          </a:p>
        </p:txBody>
      </p:sp>
      <p:sp>
        <p:nvSpPr>
          <p:cNvPr id="330" name="Google Shape;330;p54"/>
          <p:cNvSpPr txBox="1">
            <a:spLocks noGrp="1"/>
          </p:cNvSpPr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</a:t>
            </a:r>
            <a:endParaRPr/>
          </a:p>
        </p:txBody>
      </p:sp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r="12724"/>
          <a:stretch/>
        </p:blipFill>
        <p:spPr>
          <a:xfrm>
            <a:off x="2785500" y="159075"/>
            <a:ext cx="6199474" cy="473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54"/>
          <p:cNvCxnSpPr/>
          <p:nvPr/>
        </p:nvCxnSpPr>
        <p:spPr>
          <a:xfrm>
            <a:off x="4735600" y="1203800"/>
            <a:ext cx="1685100" cy="10677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" name="Google Shape;333;p54"/>
          <p:cNvCxnSpPr/>
          <p:nvPr/>
        </p:nvCxnSpPr>
        <p:spPr>
          <a:xfrm>
            <a:off x="4934575" y="3094050"/>
            <a:ext cx="961500" cy="5583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" name="Google Shape;334;p54"/>
          <p:cNvCxnSpPr/>
          <p:nvPr/>
        </p:nvCxnSpPr>
        <p:spPr>
          <a:xfrm flipH="1">
            <a:off x="6920800" y="2566775"/>
            <a:ext cx="938700" cy="3480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54"/>
          <p:cNvCxnSpPr/>
          <p:nvPr/>
        </p:nvCxnSpPr>
        <p:spPr>
          <a:xfrm rot="10800000">
            <a:off x="6920675" y="3256350"/>
            <a:ext cx="789600" cy="6933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Google Shape;336;p54"/>
          <p:cNvSpPr txBox="1"/>
          <p:nvPr/>
        </p:nvSpPr>
        <p:spPr>
          <a:xfrm>
            <a:off x="3865650" y="2974675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Current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3691000" y="915275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DC Voltage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7859500" y="2298150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Resistance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7785775" y="3762750"/>
            <a:ext cx="1412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Continuity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Ohm’s Law</a:t>
            </a:r>
            <a:endParaRPr/>
          </a:p>
        </p:txBody>
      </p:sp>
      <p:sp>
        <p:nvSpPr>
          <p:cNvPr id="345" name="Google Shape;345;p55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 = V/R 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Current (</a:t>
            </a:r>
            <a:r>
              <a:rPr lang="en" i="1"/>
              <a:t>I</a:t>
            </a:r>
            <a:r>
              <a:rPr lang="en"/>
              <a:t>): net flow of charged particles, Amperes(A)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Voltage (</a:t>
            </a:r>
            <a:r>
              <a:rPr lang="en" i="1"/>
              <a:t>V</a:t>
            </a:r>
            <a:r>
              <a:rPr lang="en"/>
              <a:t>): electric field potential difference, Volts(V)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Resistance (</a:t>
            </a:r>
            <a:r>
              <a:rPr lang="en" i="1"/>
              <a:t>R</a:t>
            </a:r>
            <a:r>
              <a:rPr lang="en"/>
              <a:t>): difficulty for current to pass through, Ohms(Ω)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43785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Current flows through the circuit allowing the LED to turn on</a:t>
            </a:r>
            <a:endParaRPr/>
          </a:p>
        </p:txBody>
      </p:sp>
      <p:sp>
        <p:nvSpPr>
          <p:cNvPr id="361" name="Google Shape;361;p57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circuit</a:t>
            </a:r>
            <a:endParaRPr/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125" y="1671075"/>
            <a:ext cx="2906601" cy="29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Jackie Mac Hale (RoboRacing, CmpE)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Bernardo Perez (RoboCup, EE)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Trainers</a:t>
            </a:r>
            <a:endParaRPr/>
          </a:p>
        </p:txBody>
      </p:sp>
      <p:sp>
        <p:nvSpPr>
          <p:cNvPr id="139" name="Google Shape;139;p30"/>
          <p:cNvSpPr txBox="1"/>
          <p:nvPr/>
        </p:nvSpPr>
        <p:spPr>
          <a:xfrm>
            <a:off x="14678525" y="-3609475"/>
            <a:ext cx="73581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53;p31">
            <a:extLst>
              <a:ext uri="{FF2B5EF4-FFF2-40B4-BE49-F238E27FC236}">
                <a16:creationId xmlns:a16="http://schemas.microsoft.com/office/drawing/2014/main" id="{5CC0771B-F2DE-F0B4-DB96-9591E6392367}"/>
              </a:ext>
            </a:extLst>
          </p:cNvPr>
          <p:cNvCxnSpPr>
            <a:cxnSpLocks/>
          </p:cNvCxnSpPr>
          <p:nvPr/>
        </p:nvCxnSpPr>
        <p:spPr>
          <a:xfrm flipV="1">
            <a:off x="6248932" y="1507827"/>
            <a:ext cx="1010284" cy="1864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CF0EE023-BF9A-3EEE-ED6B-E3DD92E4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921" y="685800"/>
            <a:ext cx="1313167" cy="1750889"/>
          </a:xfrm>
          <a:prstGeom prst="rect">
            <a:avLst/>
          </a:prstGeom>
        </p:spPr>
      </p:pic>
      <p:pic>
        <p:nvPicPr>
          <p:cNvPr id="1026" name="Picture 2" descr="Profile photo for Bernardo Perez">
            <a:extLst>
              <a:ext uri="{FF2B5EF4-FFF2-40B4-BE49-F238E27FC236}">
                <a16:creationId xmlns:a16="http://schemas.microsoft.com/office/drawing/2014/main" id="{9642819D-A7E6-D7CD-0425-51D61E1F0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89" y="2971794"/>
            <a:ext cx="1542661" cy="154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40;p30">
            <a:extLst>
              <a:ext uri="{FF2B5EF4-FFF2-40B4-BE49-F238E27FC236}">
                <a16:creationId xmlns:a16="http://schemas.microsoft.com/office/drawing/2014/main" id="{6A587CF6-108F-467E-7323-09463AD989F4}"/>
              </a:ext>
            </a:extLst>
          </p:cNvPr>
          <p:cNvCxnSpPr>
            <a:cxnSpLocks/>
          </p:cNvCxnSpPr>
          <p:nvPr/>
        </p:nvCxnSpPr>
        <p:spPr>
          <a:xfrm>
            <a:off x="1779346" y="2333711"/>
            <a:ext cx="171373" cy="5177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and Series Circuits</a:t>
            </a:r>
            <a:endParaRPr/>
          </a:p>
        </p:txBody>
      </p:sp>
      <p:sp>
        <p:nvSpPr>
          <p:cNvPr id="368" name="Google Shape;368;p58"/>
          <p:cNvSpPr txBox="1">
            <a:spLocks noGrp="1"/>
          </p:cNvSpPr>
          <p:nvPr>
            <p:ph type="subTitle" idx="1"/>
          </p:nvPr>
        </p:nvSpPr>
        <p:spPr>
          <a:xfrm>
            <a:off x="377525" y="1901319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Roboto Slab"/>
                <a:ea typeface="Roboto Slab"/>
                <a:cs typeface="Roboto Slab"/>
                <a:sym typeface="Roboto Slab"/>
              </a:rPr>
              <a:t>Parallel </a:t>
            </a:r>
            <a:endParaRPr sz="2800" b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9" name="Google Shape;369;p58"/>
          <p:cNvSpPr txBox="1">
            <a:spLocks noGrp="1"/>
          </p:cNvSpPr>
          <p:nvPr>
            <p:ph type="subTitle" idx="2"/>
          </p:nvPr>
        </p:nvSpPr>
        <p:spPr>
          <a:xfrm>
            <a:off x="4572000" y="1901319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Roboto Slab"/>
                <a:ea typeface="Roboto Slab"/>
                <a:cs typeface="Roboto Slab"/>
                <a:sym typeface="Roboto Slab"/>
              </a:rPr>
              <a:t>Series</a:t>
            </a:r>
            <a:endParaRPr sz="2800" b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0" name="Google Shape;370;p58"/>
          <p:cNvSpPr txBox="1">
            <a:spLocks noGrp="1"/>
          </p:cNvSpPr>
          <p:nvPr>
            <p:ph type="body" idx="1"/>
          </p:nvPr>
        </p:nvSpPr>
        <p:spPr>
          <a:xfrm>
            <a:off x="377525" y="2159394"/>
            <a:ext cx="3910200" cy="29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Constant voltage drop for each path</a:t>
            </a:r>
            <a:endParaRPr sz="2400"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13" y="3150162"/>
            <a:ext cx="2979025" cy="19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 txBox="1">
            <a:spLocks noGrp="1"/>
          </p:cNvSpPr>
          <p:nvPr>
            <p:ph type="body" idx="1"/>
          </p:nvPr>
        </p:nvSpPr>
        <p:spPr>
          <a:xfrm>
            <a:off x="4675325" y="2159394"/>
            <a:ext cx="3910200" cy="29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Current is the same everywhere in the circuit</a:t>
            </a:r>
            <a:endParaRPr sz="2400"/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25" y="3150150"/>
            <a:ext cx="2398111" cy="1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Resistance measured in Ohms (Ω)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Reduces current 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Converts electrical energy to heat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9" name="Google Shape;3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050" y="3176225"/>
            <a:ext cx="2156901" cy="150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051" y="1552100"/>
            <a:ext cx="2156900" cy="1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</a:t>
            </a:r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050" y="3346825"/>
            <a:ext cx="2178675" cy="14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Measured in Farads (F)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Stores energy as an electric field between two charged plates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Uses:</a:t>
            </a:r>
            <a:endParaRPr sz="27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Power Source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Smoothing voltage signals</a:t>
            </a:r>
            <a:endParaRPr sz="2300"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450" y="1544488"/>
            <a:ext cx="1648325" cy="16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875" y="3357369"/>
            <a:ext cx="1920776" cy="13957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0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</a:t>
            </a:r>
            <a:endParaRPr/>
          </a:p>
        </p:txBody>
      </p:sp>
      <p:pic>
        <p:nvPicPr>
          <p:cNvPr id="391" name="Google Shape;391;p60"/>
          <p:cNvPicPr preferRelativeResize="0"/>
          <p:nvPr/>
        </p:nvPicPr>
        <p:blipFill rotWithShape="1">
          <a:blip r:embed="rId5">
            <a:alphaModFix/>
          </a:blip>
          <a:srcRect t="16239" r="59344" b="17854"/>
          <a:stretch/>
        </p:blipFill>
        <p:spPr>
          <a:xfrm>
            <a:off x="4905675" y="2571750"/>
            <a:ext cx="2098199" cy="17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body" idx="1"/>
          </p:nvPr>
        </p:nvSpPr>
        <p:spPr>
          <a:xfrm>
            <a:off x="377524" y="1932000"/>
            <a:ext cx="4369891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Measured in Henry (H)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Stores energy as a magnetic field in a coil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Uses: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Smoothing current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Electromechanical parts (solenoids, relays)</a:t>
            </a:r>
            <a:endParaRPr dirty="0"/>
          </a:p>
        </p:txBody>
      </p:sp>
      <p:sp>
        <p:nvSpPr>
          <p:cNvPr id="397" name="Google Shape;397;p61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Inductor</a:t>
            </a:r>
            <a:endParaRPr/>
          </a:p>
        </p:txBody>
      </p:sp>
      <p:pic>
        <p:nvPicPr>
          <p:cNvPr id="398" name="Google Shape;398;p61"/>
          <p:cNvPicPr preferRelativeResize="0"/>
          <p:nvPr/>
        </p:nvPicPr>
        <p:blipFill rotWithShape="1">
          <a:blip r:embed="rId3">
            <a:alphaModFix/>
          </a:blip>
          <a:srcRect l="1702" t="2409" r="1557" b="21096"/>
          <a:stretch/>
        </p:blipFill>
        <p:spPr>
          <a:xfrm>
            <a:off x="4876600" y="1429525"/>
            <a:ext cx="4128024" cy="18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1"/>
          <p:cNvPicPr preferRelativeResize="0"/>
          <p:nvPr/>
        </p:nvPicPr>
        <p:blipFill rotWithShape="1">
          <a:blip r:embed="rId4">
            <a:alphaModFix/>
          </a:blip>
          <a:srcRect t="32597" b="40656"/>
          <a:stretch/>
        </p:blipFill>
        <p:spPr>
          <a:xfrm>
            <a:off x="5750450" y="3996125"/>
            <a:ext cx="2476500" cy="7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" sz="2700"/>
              <a:t>Safety device which blows when too much current flows through it</a:t>
            </a:r>
            <a:endParaRPr sz="27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</a:t>
            </a:r>
            <a:endParaRPr/>
          </a:p>
        </p:txBody>
      </p:sp>
      <p:pic>
        <p:nvPicPr>
          <p:cNvPr id="406" name="Google Shape;4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425" y="1741534"/>
            <a:ext cx="2213901" cy="16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225" y="3061322"/>
            <a:ext cx="2665292" cy="193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44550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Conducts current in one direction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CVD Model: Assume diode conducts infinite current at constant voltage</a:t>
            </a:r>
            <a:endParaRPr/>
          </a:p>
        </p:txBody>
      </p:sp>
      <p:sp>
        <p:nvSpPr>
          <p:cNvPr id="413" name="Google Shape;413;p63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Diode</a:t>
            </a:r>
            <a:endParaRPr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675" y="1287525"/>
            <a:ext cx="2773941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3"/>
          <p:cNvPicPr preferRelativeResize="0"/>
          <p:nvPr/>
        </p:nvPicPr>
        <p:blipFill rotWithShape="1">
          <a:blip r:embed="rId4">
            <a:alphaModFix/>
          </a:blip>
          <a:srcRect l="16404" t="51742" r="19211"/>
          <a:stretch/>
        </p:blipFill>
        <p:spPr>
          <a:xfrm>
            <a:off x="5519675" y="2571750"/>
            <a:ext cx="3320500" cy="24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Uses: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Rectification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Reverse Polarity Protection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Light Emitting Diode</a:t>
            </a:r>
            <a:endParaRPr/>
          </a:p>
        </p:txBody>
      </p:sp>
      <p:sp>
        <p:nvSpPr>
          <p:cNvPr id="421" name="Google Shape;421;p64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Diode</a:t>
            </a:r>
            <a:endParaRPr/>
          </a:p>
        </p:txBody>
      </p:sp>
      <p:pic>
        <p:nvPicPr>
          <p:cNvPr id="422" name="Google Shape;4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000" y="1077400"/>
            <a:ext cx="31527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000" y="3707375"/>
            <a:ext cx="3152776" cy="98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5"/>
          <p:cNvPicPr preferRelativeResize="0"/>
          <p:nvPr/>
        </p:nvPicPr>
        <p:blipFill rotWithShape="1">
          <a:blip r:embed="rId3">
            <a:alphaModFix/>
          </a:blip>
          <a:srcRect r="43609"/>
          <a:stretch/>
        </p:blipFill>
        <p:spPr>
          <a:xfrm>
            <a:off x="4744716" y="1932000"/>
            <a:ext cx="2320186" cy="20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5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50553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3 Terminal Component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Gate, Drain, Source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Voltage signal at gate controls current flow between Source and Drain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Acts as an electronic switch</a:t>
            </a:r>
            <a:endParaRPr/>
          </a:p>
        </p:txBody>
      </p:sp>
      <p:sp>
        <p:nvSpPr>
          <p:cNvPr id="430" name="Google Shape;430;p65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(MOSFET)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FDBD9-C38F-06D0-E3BC-A6AAE935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403" y="3473919"/>
            <a:ext cx="968122" cy="8127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E6E7D7-9D0E-6E3B-076F-295396232FDE}"/>
              </a:ext>
            </a:extLst>
          </p:cNvPr>
          <p:cNvGrpSpPr/>
          <p:nvPr/>
        </p:nvGrpSpPr>
        <p:grpSpPr>
          <a:xfrm>
            <a:off x="6977736" y="1581944"/>
            <a:ext cx="2166264" cy="1652692"/>
            <a:chOff x="7052552" y="1581944"/>
            <a:chExt cx="2166264" cy="16526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6D25D9-54CB-0E10-35E6-9FF09858C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2552" y="1581944"/>
              <a:ext cx="1613763" cy="16526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A66F56-5A1B-9F2C-60DD-3EC6B315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1941" y="1836846"/>
              <a:ext cx="656875" cy="1142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50553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Transistors “activate” when the gate-source voltage reaches the threshold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Two types: N- and P-Type</a:t>
            </a:r>
            <a:endParaRPr sz="24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/>
              <a:t>N-Type: source kept at GND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 dirty="0"/>
              <a:t>P-Type: source kept at VDD</a:t>
            </a:r>
            <a:endParaRPr sz="2000" dirty="0"/>
          </a:p>
        </p:txBody>
      </p:sp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</a:t>
            </a:r>
            <a:endParaRPr/>
          </a:p>
        </p:txBody>
      </p:sp>
      <p:pic>
        <p:nvPicPr>
          <p:cNvPr id="437" name="Google Shape;4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825" y="1782925"/>
            <a:ext cx="3350875" cy="2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2B3A1-6FBC-CDDB-7D61-BCC2A9E47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8156"/>
          <a:stretch/>
        </p:blipFill>
        <p:spPr>
          <a:xfrm>
            <a:off x="6478275" y="3634426"/>
            <a:ext cx="413791" cy="187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7F47F-98B8-467F-9CC0-5E82C12EB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745" y="3242902"/>
            <a:ext cx="382085" cy="18739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 txBox="1">
            <a:spLocks noGrp="1"/>
          </p:cNvSpPr>
          <p:nvPr>
            <p:ph type="body" idx="1"/>
          </p:nvPr>
        </p:nvSpPr>
        <p:spPr>
          <a:xfrm>
            <a:off x="377525" y="1474800"/>
            <a:ext cx="40932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/>
              <a:t>Digital Logic</a:t>
            </a:r>
            <a:endParaRPr sz="2500"/>
          </a:p>
        </p:txBody>
      </p:sp>
      <p:sp>
        <p:nvSpPr>
          <p:cNvPr id="443" name="Google Shape;443;p67"/>
          <p:cNvSpPr txBox="1">
            <a:spLocks noGrp="1"/>
          </p:cNvSpPr>
          <p:nvPr>
            <p:ph type="title"/>
          </p:nvPr>
        </p:nvSpPr>
        <p:spPr>
          <a:xfrm>
            <a:off x="377525" y="888375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Uses</a:t>
            </a:r>
            <a:endParaRPr/>
          </a:p>
        </p:txBody>
      </p:sp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572000" y="1551000"/>
            <a:ext cx="40932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/>
              <a:t>Power Amplification</a:t>
            </a:r>
            <a:endParaRPr sz="2500"/>
          </a:p>
        </p:txBody>
      </p:sp>
      <p:pic>
        <p:nvPicPr>
          <p:cNvPr id="445" name="Google Shape;4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388" y="2144275"/>
            <a:ext cx="1753475" cy="28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207" y="2144275"/>
            <a:ext cx="2160773" cy="28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8107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Andrew Roach (RoboNav, Math / CS)</a:t>
            </a:r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 Trainers</a:t>
            </a:r>
            <a:endParaRPr/>
          </a:p>
        </p:txBody>
      </p:sp>
      <p:sp>
        <p:nvSpPr>
          <p:cNvPr id="151" name="Google Shape;151;p31"/>
          <p:cNvSpPr txBox="1"/>
          <p:nvPr/>
        </p:nvSpPr>
        <p:spPr>
          <a:xfrm>
            <a:off x="14678525" y="-3609475"/>
            <a:ext cx="73581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3">
            <a:alphaModFix/>
          </a:blip>
          <a:srcRect l="47867" t="6873" b="37917"/>
          <a:stretch/>
        </p:blipFill>
        <p:spPr>
          <a:xfrm>
            <a:off x="7363925" y="840955"/>
            <a:ext cx="1523725" cy="215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31"/>
          <p:cNvCxnSpPr/>
          <p:nvPr/>
        </p:nvCxnSpPr>
        <p:spPr>
          <a:xfrm rot="10800000" flipH="1">
            <a:off x="6013800" y="1026825"/>
            <a:ext cx="1329900" cy="64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knowledge</a:t>
            </a:r>
            <a:endParaRPr/>
          </a:p>
        </p:txBody>
      </p:sp>
      <p:sp>
        <p:nvSpPr>
          <p:cNvPr id="452" name="Google Shape;452;p68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Disciplines</a:t>
            </a:r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we do?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Develop PCBs to integrate components (sensors, motors, etc), assemble and test them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System design (power, wiring, safety systems)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you learn in Electrical Training?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Electrical components and common circuits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Prototyping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Printed Circuit Board (PCB) design using EAGLE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Debugging circuits and soldering</a:t>
            </a:r>
            <a:endParaRPr sz="2000"/>
          </a:p>
        </p:txBody>
      </p:sp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we do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Writes the code to run on PCBs that electrical designs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Implements the low-level functionality for software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you learn in Firmware Training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Electrical components and common circuits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Prototyping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Microcontroller programming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Communication Protocols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Debugging circuits and soldering</a:t>
            </a:r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Firmware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>
            <a:spLocks noGrp="1"/>
          </p:cNvSpPr>
          <p:nvPr>
            <p:ph type="body" idx="1"/>
          </p:nvPr>
        </p:nvSpPr>
        <p:spPr>
          <a:xfrm>
            <a:off x="457200" y="1371594"/>
            <a:ext cx="80010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we do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Write code that runs (mostly) on “regular” computers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“Autonomy”: Vision, motion planning, decision making, etc.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 little bit of motion control (split between SW/FW teams)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What you learn in Software Training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Basics of C++ and ROS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Robotics concepts for autonomy</a:t>
            </a:r>
            <a:endParaRPr sz="2000"/>
          </a:p>
        </p:txBody>
      </p:sp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001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2743200" y="16002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1"/>
          </p:nvPr>
        </p:nvSpPr>
        <p:spPr>
          <a:xfrm>
            <a:off x="2743200" y="22860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this work?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1069</Words>
  <Application>Microsoft Office PowerPoint</Application>
  <PresentationFormat>On-screen Show (16:9)</PresentationFormat>
  <Paragraphs>211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Roboto Slab</vt:lpstr>
      <vt:lpstr>Roboto Slab Light</vt:lpstr>
      <vt:lpstr>Arial</vt:lpstr>
      <vt:lpstr>Roboto</vt:lpstr>
      <vt:lpstr>Simple Light</vt:lpstr>
      <vt:lpstr>RoboJackets B&amp;W Theme</vt:lpstr>
      <vt:lpstr>RoboJackets B&amp;W Theme</vt:lpstr>
      <vt:lpstr>Welcome!</vt:lpstr>
      <vt:lpstr>Instructor Introductions</vt:lpstr>
      <vt:lpstr>Electrical Trainers</vt:lpstr>
      <vt:lpstr>Firmware Trainers</vt:lpstr>
      <vt:lpstr>Disciplines</vt:lpstr>
      <vt:lpstr>Electrical</vt:lpstr>
      <vt:lpstr>Firmware</vt:lpstr>
      <vt:lpstr>Software</vt:lpstr>
      <vt:lpstr>Logistics</vt:lpstr>
      <vt:lpstr>Electrical/Firmware Training</vt:lpstr>
      <vt:lpstr>Weekly Plan</vt:lpstr>
      <vt:lpstr>Online Platforms</vt:lpstr>
      <vt:lpstr>Important Slack Channels</vt:lpstr>
      <vt:lpstr>Team Introductions</vt:lpstr>
      <vt:lpstr>RoboNav</vt:lpstr>
      <vt:lpstr>RoboCup</vt:lpstr>
      <vt:lpstr>RoboRacing</vt:lpstr>
      <vt:lpstr>RoboWrestling</vt:lpstr>
      <vt:lpstr>Robotics</vt:lpstr>
      <vt:lpstr>What is a Robot?</vt:lpstr>
      <vt:lpstr>PowerPoint Presentation</vt:lpstr>
      <vt:lpstr>PowerPoint Presentation</vt:lpstr>
      <vt:lpstr>Electricity Basics</vt:lpstr>
      <vt:lpstr>What is electricity?</vt:lpstr>
      <vt:lpstr>Water Analogy</vt:lpstr>
      <vt:lpstr>VCC/VDD and GND</vt:lpstr>
      <vt:lpstr>Measuring</vt:lpstr>
      <vt:lpstr>Ohm’s Law</vt:lpstr>
      <vt:lpstr>Example circuit</vt:lpstr>
      <vt:lpstr>Parallel and Series Circuits</vt:lpstr>
      <vt:lpstr>Resistor</vt:lpstr>
      <vt:lpstr>Capacitor</vt:lpstr>
      <vt:lpstr>Inductor</vt:lpstr>
      <vt:lpstr>Fuse</vt:lpstr>
      <vt:lpstr>Diode</vt:lpstr>
      <vt:lpstr>Diode</vt:lpstr>
      <vt:lpstr>Transistor (MOSFET)</vt:lpstr>
      <vt:lpstr>Transistor </vt:lpstr>
      <vt:lpstr>Transistor Uses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cp:lastModifiedBy>Mac Hale, John E</cp:lastModifiedBy>
  <cp:revision>2</cp:revision>
  <dcterms:modified xsi:type="dcterms:W3CDTF">2023-09-18T17:37:09Z</dcterms:modified>
</cp:coreProperties>
</file>